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1" r:id="rId1"/>
  </p:sldMasterIdLst>
  <p:notesMasterIdLst>
    <p:notesMasterId r:id="rId35"/>
  </p:notesMasterIdLst>
  <p:sldIdLst>
    <p:sldId id="260" r:id="rId2"/>
    <p:sldId id="277" r:id="rId3"/>
    <p:sldId id="266" r:id="rId4"/>
    <p:sldId id="267" r:id="rId5"/>
    <p:sldId id="258" r:id="rId6"/>
    <p:sldId id="257" r:id="rId7"/>
    <p:sldId id="278" r:id="rId8"/>
    <p:sldId id="259" r:id="rId9"/>
    <p:sldId id="263" r:id="rId10"/>
    <p:sldId id="265" r:id="rId11"/>
    <p:sldId id="279" r:id="rId12"/>
    <p:sldId id="283" r:id="rId13"/>
    <p:sldId id="284" r:id="rId14"/>
    <p:sldId id="285" r:id="rId15"/>
    <p:sldId id="282" r:id="rId16"/>
    <p:sldId id="286" r:id="rId17"/>
    <p:sldId id="287" r:id="rId18"/>
    <p:sldId id="288" r:id="rId19"/>
    <p:sldId id="289" r:id="rId20"/>
    <p:sldId id="290" r:id="rId21"/>
    <p:sldId id="291" r:id="rId22"/>
    <p:sldId id="269" r:id="rId23"/>
    <p:sldId id="281" r:id="rId24"/>
    <p:sldId id="268" r:id="rId25"/>
    <p:sldId id="280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6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5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DCEF5-01B9-4DA0-811B-F6C463902ECA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73B48-A42F-4D91-A765-D8E08CEF6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5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EBA94-15EB-467B-BAAB-C456A522FF5B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1AD32-6894-44DC-A865-B8E00BC20C86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9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DF7B1-53FB-4F88-ADB5-B8CA7B08B219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52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9726-AA86-4B1E-965B-45421B66C71D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0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C030-5BD1-4117-86A5-56DFD960886B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79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F11E-3092-4B04-9899-B4AAD7FE5A40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5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ED20D-0881-4A30-A43F-88FF8E5C6BEE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435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3097-BF01-41D5-B7FD-4B13C6B9F733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657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C81F2-00F3-46F5-9230-DAE38B46205E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75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32362-BAD7-43BE-8FBB-577E0A2E4FC7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F2C0D-5B86-456B-8F22-12BBDF661740}" type="datetime1">
              <a:rPr lang="en-US" altLang="ko-KR" smtClean="0"/>
              <a:t>7/29/2020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57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617FF-4E09-427C-9D39-99D4C1792055}" type="datetime1">
              <a:rPr lang="en-US" altLang="ko-KR" smtClean="0"/>
              <a:t>7/29/2020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0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.116:8080/topic_main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5ef189aedc5a8.site123.me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실외, 사람, 쥐고있는, 남자이(가) 표시된 사진&#10;&#10;자동 생성된 설명">
            <a:extLst>
              <a:ext uri="{FF2B5EF4-FFF2-40B4-BE49-F238E27FC236}">
                <a16:creationId xmlns:a16="http://schemas.microsoft.com/office/drawing/2014/main" id="{869177CD-74F4-445D-B3A7-3A2E1A425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1" r="-1" b="109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4B5952-6B91-4C59-9A12-206FBC3C4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노진서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노민서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김도이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07769-F6CD-4BC0-9DB5-8527F29BE468}"/>
              </a:ext>
            </a:extLst>
          </p:cNvPr>
          <p:cNvSpPr txBox="1"/>
          <p:nvPr/>
        </p:nvSpPr>
        <p:spPr>
          <a:xfrm>
            <a:off x="4427040" y="4530069"/>
            <a:ext cx="3334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+mj-lt"/>
              </a:rPr>
              <a:t>BUDL</a:t>
            </a:r>
            <a:endParaRPr lang="ko-KR" altLang="en-US" sz="6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060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6F1B1-ACAB-4FAD-B176-4847B8456F51}"/>
              </a:ext>
            </a:extLst>
          </p:cNvPr>
          <p:cNvSpPr txBox="1">
            <a:spLocks/>
          </p:cNvSpPr>
          <p:nvPr/>
        </p:nvSpPr>
        <p:spPr>
          <a:xfrm>
            <a:off x="921870" y="448089"/>
            <a:ext cx="5174130" cy="798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구현 웹페이지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22D076-2208-4B68-B1BB-2BE1A008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3650F-0B8B-4C6E-8FF1-C0A1F261BBF8}"/>
              </a:ext>
            </a:extLst>
          </p:cNvPr>
          <p:cNvSpPr txBox="1"/>
          <p:nvPr/>
        </p:nvSpPr>
        <p:spPr>
          <a:xfrm>
            <a:off x="2447365" y="2761129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http://192.168.1.116:8080/topic_main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06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BC4392-068E-47A9-B4E5-3928756E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11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CD913C-453B-4D54-A8FB-5DA83748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2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887DF3C-E670-4B9B-BE8B-A0E2703F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12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31714-121F-475E-B9A8-7664F4EFD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3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381B1B-14AF-48F4-A913-C78CD7E4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13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08750A-A5BC-4412-B7AF-1FEFFB8E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7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D41917-17D5-4B04-90FB-A3234283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14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705625-E065-4589-A21A-31A9EDF6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74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199CDF-FA6A-4A31-B32E-376EA9D9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15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61DF19-4D40-4A5F-9998-9B03278A5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0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754880-40A4-49EA-A05E-C4AC5047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16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1F858B-C8CA-45C5-9FA9-886D8F84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8"/>
            <a:ext cx="121920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5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359F72-ACFA-4FBC-9DEA-C95E4C52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17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881631-67F1-41A8-8858-870C9AFD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0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58ECDD-710E-475C-8060-34D85921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18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E364BC-B4C2-495B-ADC8-91CCCA93A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36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984E2A-62CD-4F41-B318-8ECB8411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19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93BDDC-BE94-46A6-8C52-B4F4B18B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9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97CCC-30BA-4922-93FC-C158E8E9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반 </a:t>
            </a:r>
            <a:r>
              <a:rPr lang="en-US" altLang="ko-KR" dirty="0"/>
              <a:t>2</a:t>
            </a:r>
            <a:r>
              <a:rPr lang="ko-KR" altLang="en-US" dirty="0"/>
              <a:t>조</a:t>
            </a:r>
          </a:p>
        </p:txBody>
      </p:sp>
      <p:pic>
        <p:nvPicPr>
          <p:cNvPr id="6" name="내용 개체 틀 5" descr="보는, 서있는, 남자, 쥐고있는이(가) 표시된 사진&#10;&#10;자동 생성된 설명">
            <a:extLst>
              <a:ext uri="{FF2B5EF4-FFF2-40B4-BE49-F238E27FC236}">
                <a16:creationId xmlns:a16="http://schemas.microsoft.com/office/drawing/2014/main" id="{BA5608A2-E2E6-42B6-92D6-1E2E4D98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497" y="2553465"/>
            <a:ext cx="2265257" cy="204126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D7387-F473-4FC9-ADE4-FAB18CE6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</a:t>
            </a:fld>
            <a:endParaRPr lang="en-US"/>
          </a:p>
        </p:txBody>
      </p:sp>
      <p:pic>
        <p:nvPicPr>
          <p:cNvPr id="8" name="그림 7" descr="실내, 작은, 포유류, 앉아있는이(가) 표시된 사진&#10;&#10;자동 생성된 설명">
            <a:extLst>
              <a:ext uri="{FF2B5EF4-FFF2-40B4-BE49-F238E27FC236}">
                <a16:creationId xmlns:a16="http://schemas.microsoft.com/office/drawing/2014/main" id="{4231CA83-CACE-4462-9F3C-B9FAE5CBB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34" y="2553465"/>
            <a:ext cx="2109833" cy="2041263"/>
          </a:xfrm>
          <a:prstGeom prst="rect">
            <a:avLst/>
          </a:prstGeom>
        </p:spPr>
      </p:pic>
      <p:pic>
        <p:nvPicPr>
          <p:cNvPr id="10" name="그림 9" descr="개, 앉아있는, 보는, 닫기이(가) 표시된 사진&#10;&#10;자동 생성된 설명">
            <a:extLst>
              <a:ext uri="{FF2B5EF4-FFF2-40B4-BE49-F238E27FC236}">
                <a16:creationId xmlns:a16="http://schemas.microsoft.com/office/drawing/2014/main" id="{0142AD4D-38E5-45E7-8035-20F3481A5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84" y="2579145"/>
            <a:ext cx="2187698" cy="2041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1306F5-C43F-485B-BF6C-E4B8CCF81EBC}"/>
              </a:ext>
            </a:extLst>
          </p:cNvPr>
          <p:cNvSpPr txBox="1"/>
          <p:nvPr/>
        </p:nvSpPr>
        <p:spPr>
          <a:xfrm>
            <a:off x="2026024" y="5091953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노진서</a:t>
            </a:r>
            <a:endParaRPr lang="en-US" altLang="ko-KR" dirty="0"/>
          </a:p>
          <a:p>
            <a:r>
              <a:rPr lang="ko-KR" altLang="en-US" dirty="0"/>
              <a:t>웹사이트 구현</a:t>
            </a:r>
            <a:endParaRPr lang="en-US" altLang="ko-KR" dirty="0"/>
          </a:p>
          <a:p>
            <a:r>
              <a:rPr lang="ko-KR" altLang="en-US" dirty="0" err="1"/>
              <a:t>크롤링</a:t>
            </a:r>
            <a:r>
              <a:rPr lang="ko-KR" altLang="en-US" dirty="0"/>
              <a:t> 코드</a:t>
            </a:r>
            <a:endParaRPr lang="en-US" altLang="ko-KR" dirty="0"/>
          </a:p>
          <a:p>
            <a:r>
              <a:rPr lang="en-US" altLang="ko-KR" dirty="0"/>
              <a:t>ppt</a:t>
            </a:r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16852-6A84-454C-A47E-568921415DE6}"/>
              </a:ext>
            </a:extLst>
          </p:cNvPr>
          <p:cNvSpPr txBox="1"/>
          <p:nvPr/>
        </p:nvSpPr>
        <p:spPr>
          <a:xfrm>
            <a:off x="5118847" y="5091953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노민서</a:t>
            </a:r>
            <a:endParaRPr lang="en-US" altLang="ko-KR" dirty="0"/>
          </a:p>
          <a:p>
            <a:r>
              <a:rPr lang="ko-KR" altLang="en-US" dirty="0"/>
              <a:t>감정분석</a:t>
            </a:r>
            <a:endParaRPr lang="en-US" altLang="ko-KR" dirty="0"/>
          </a:p>
          <a:p>
            <a:r>
              <a:rPr lang="en-US" altLang="ko-KR" dirty="0"/>
              <a:t>ppt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531EC-3489-45F2-B323-E79CBFBC3AA2}"/>
              </a:ext>
            </a:extLst>
          </p:cNvPr>
          <p:cNvSpPr txBox="1"/>
          <p:nvPr/>
        </p:nvSpPr>
        <p:spPr>
          <a:xfrm>
            <a:off x="7879976" y="5091953"/>
            <a:ext cx="16337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김도이</a:t>
            </a:r>
            <a:endParaRPr lang="en-US" altLang="ko-KR" dirty="0"/>
          </a:p>
          <a:p>
            <a:r>
              <a:rPr lang="ko-KR" altLang="en-US" dirty="0" err="1"/>
              <a:t>크롤링</a:t>
            </a:r>
            <a:r>
              <a:rPr lang="ko-KR" altLang="en-US" dirty="0"/>
              <a:t> 코드</a:t>
            </a:r>
            <a:endParaRPr lang="en-US" altLang="ko-KR" dirty="0"/>
          </a:p>
          <a:p>
            <a:r>
              <a:rPr lang="ko-KR" altLang="en-US" dirty="0" err="1"/>
              <a:t>크롤링</a:t>
            </a:r>
            <a:r>
              <a:rPr lang="ko-KR" altLang="en-US" dirty="0"/>
              <a:t> 시각화</a:t>
            </a:r>
            <a:endParaRPr lang="en-US" altLang="ko-KR" dirty="0"/>
          </a:p>
          <a:p>
            <a:r>
              <a:rPr lang="en-US" altLang="ko-KR" dirty="0"/>
              <a:t>ppt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76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C69470-3D76-42E0-93E7-A909EA4D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20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2AE52A-AB22-41EB-B82F-A91B13E1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13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49A0E1-2F39-4164-A46B-D61F3B86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21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5399A-853B-4C0A-A715-D9D124215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66BB9-32D2-4746-BD05-A82A1EF0830F}"/>
              </a:ext>
            </a:extLst>
          </p:cNvPr>
          <p:cNvSpPr txBox="1"/>
          <p:nvPr/>
        </p:nvSpPr>
        <p:spPr>
          <a:xfrm>
            <a:off x="1398494" y="82475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기대효과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597306-F5EB-4123-81A5-598F8137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54AAF-067D-4260-8151-FB6AC0C1A5A2}"/>
              </a:ext>
            </a:extLst>
          </p:cNvPr>
          <p:cNvSpPr txBox="1"/>
          <p:nvPr/>
        </p:nvSpPr>
        <p:spPr>
          <a:xfrm>
            <a:off x="2272553" y="1921672"/>
            <a:ext cx="7709647" cy="4111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j-ea"/>
              </a:rPr>
              <a:t>기사 혹은 댓글에 대한 객관성을 가질 수 있는 효과</a:t>
            </a:r>
            <a:endParaRPr lang="en-US" altLang="ko-KR" sz="30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30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j-ea"/>
              </a:rPr>
              <a:t>법무법인에서의 같은 범죄에서의 성공 사례를 통해 범죄의 처벌 수준을 알 수 있음 </a:t>
            </a:r>
            <a:endParaRPr lang="en-US" altLang="ko-KR" sz="3000" dirty="0">
              <a:latin typeface="+mj-ea"/>
            </a:endParaRPr>
          </a:p>
          <a:p>
            <a:pPr>
              <a:lnSpc>
                <a:spcPct val="110000"/>
              </a:lnSpc>
            </a:pPr>
            <a:endParaRPr lang="en-US" altLang="ko-KR" sz="30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j-ea"/>
              </a:rPr>
              <a:t>법무법인은 자신들의 변호 성공 사례를 보여줌으로써 홍보효과를 가짐</a:t>
            </a:r>
            <a:endParaRPr lang="en-US" altLang="ko-KR" sz="3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579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66BB9-32D2-4746-BD05-A82A1EF0830F}"/>
              </a:ext>
            </a:extLst>
          </p:cNvPr>
          <p:cNvSpPr txBox="1"/>
          <p:nvPr/>
        </p:nvSpPr>
        <p:spPr>
          <a:xfrm>
            <a:off x="1398494" y="824753"/>
            <a:ext cx="343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확장 가능성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597306-F5EB-4123-81A5-598F8137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23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F4C7D0-500C-4081-B714-E890CF6B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38" y="1631576"/>
            <a:ext cx="5721032" cy="4391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41ACF-BCD0-4A44-9C09-FAC65695B302}"/>
              </a:ext>
            </a:extLst>
          </p:cNvPr>
          <p:cNvSpPr txBox="1"/>
          <p:nvPr/>
        </p:nvSpPr>
        <p:spPr>
          <a:xfrm>
            <a:off x="1153001" y="2802254"/>
            <a:ext cx="4082387" cy="2588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j-ea"/>
              </a:rPr>
              <a:t>시간에 따라 댓글 감정 분석</a:t>
            </a:r>
            <a:r>
              <a:rPr lang="en-US" altLang="ko-KR" sz="3000" dirty="0">
                <a:latin typeface="+mj-ea"/>
              </a:rPr>
              <a:t> </a:t>
            </a:r>
            <a:r>
              <a:rPr lang="ko-KR" altLang="en-US" sz="3000" dirty="0">
                <a:latin typeface="+mj-ea"/>
              </a:rPr>
              <a:t>결과 변화 파악 가능</a:t>
            </a:r>
            <a:endParaRPr lang="en-US" altLang="ko-KR" sz="3000" dirty="0">
              <a:latin typeface="+mj-ea"/>
            </a:endParaRPr>
          </a:p>
          <a:p>
            <a:pPr>
              <a:lnSpc>
                <a:spcPct val="110000"/>
              </a:lnSpc>
            </a:pPr>
            <a:endParaRPr lang="en-US" altLang="ko-KR" sz="3000" dirty="0">
              <a:latin typeface="+mj-ea"/>
            </a:endParaRPr>
          </a:p>
          <a:p>
            <a:pPr>
              <a:lnSpc>
                <a:spcPct val="110000"/>
              </a:lnSpc>
            </a:pPr>
            <a:r>
              <a:rPr lang="en-US" altLang="ko-KR" sz="3000" dirty="0">
                <a:latin typeface="+mj-ea"/>
              </a:rPr>
              <a:t> </a:t>
            </a:r>
            <a:endParaRPr lang="en-US" altLang="ko-KR" sz="3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04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4D38C7F-731B-4DDE-985E-E699F782DDBF}"/>
              </a:ext>
            </a:extLst>
          </p:cNvPr>
          <p:cNvSpPr txBox="1">
            <a:spLocks/>
          </p:cNvSpPr>
          <p:nvPr/>
        </p:nvSpPr>
        <p:spPr>
          <a:xfrm>
            <a:off x="921870" y="235017"/>
            <a:ext cx="5174130" cy="798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댓글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CB494-F5D7-49BF-8534-7BA799F5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0" t="45199" r="14545" b="11205"/>
          <a:stretch/>
        </p:blipFill>
        <p:spPr>
          <a:xfrm>
            <a:off x="2740024" y="2107888"/>
            <a:ext cx="7389159" cy="45150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386440B-97BA-448D-82EA-5DD68FC41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0" t="23874" r="3090" b="58465"/>
          <a:stretch/>
        </p:blipFill>
        <p:spPr>
          <a:xfrm>
            <a:off x="2504701" y="235017"/>
            <a:ext cx="8368553" cy="18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4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4D38C7F-731B-4DDE-985E-E699F782DDBF}"/>
              </a:ext>
            </a:extLst>
          </p:cNvPr>
          <p:cNvSpPr txBox="1">
            <a:spLocks/>
          </p:cNvSpPr>
          <p:nvPr/>
        </p:nvSpPr>
        <p:spPr>
          <a:xfrm>
            <a:off x="1607670" y="1572372"/>
            <a:ext cx="5174130" cy="798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dirty="0"/>
              <a:t>검색어 </a:t>
            </a:r>
            <a:r>
              <a:rPr lang="en-US" altLang="ko-KR" sz="3000" dirty="0"/>
              <a:t>: </a:t>
            </a:r>
            <a:r>
              <a:rPr lang="ko-KR" altLang="en-US" sz="3000" dirty="0"/>
              <a:t>아동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AE2AC-546C-4124-ACB2-E66775A4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3" y="2544255"/>
            <a:ext cx="9353550" cy="33909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8B8C844-966A-4E55-8144-FBE5EAF1E0F3}"/>
              </a:ext>
            </a:extLst>
          </p:cNvPr>
          <p:cNvSpPr txBox="1">
            <a:spLocks/>
          </p:cNvSpPr>
          <p:nvPr/>
        </p:nvSpPr>
        <p:spPr>
          <a:xfrm>
            <a:off x="1074269" y="600489"/>
            <a:ext cx="6993965" cy="7271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YK </a:t>
            </a:r>
            <a:r>
              <a:rPr lang="ko-KR" altLang="en-US" dirty="0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법무법인 </a:t>
            </a:r>
            <a:r>
              <a:rPr lang="ko-KR" altLang="en-US" dirty="0" err="1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크롤링</a:t>
            </a:r>
            <a:r>
              <a:rPr lang="ko-KR" altLang="en-US" dirty="0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 시각화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294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723AA0-523C-4B69-BC07-882D07E2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26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724B6F-7F40-496A-A7F2-DA81E53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22" y="1922835"/>
            <a:ext cx="9288577" cy="4316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C7BB3-6D04-44ED-B0AC-28790552A583}"/>
              </a:ext>
            </a:extLst>
          </p:cNvPr>
          <p:cNvSpPr txBox="1"/>
          <p:nvPr/>
        </p:nvSpPr>
        <p:spPr>
          <a:xfrm>
            <a:off x="1129554" y="7709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검색기능</a:t>
            </a:r>
          </a:p>
        </p:txBody>
      </p:sp>
    </p:spTree>
    <p:extLst>
      <p:ext uri="{BB962C8B-B14F-4D97-AF65-F5344CB8AC3E}">
        <p14:creationId xmlns:p14="http://schemas.microsoft.com/office/powerpoint/2010/main" val="196874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40EDD4-45B0-42C0-BF03-15155DBA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27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6924C-17DB-48E3-8432-1AE305C6A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3"/>
          <a:stretch/>
        </p:blipFill>
        <p:spPr>
          <a:xfrm>
            <a:off x="919997" y="962069"/>
            <a:ext cx="10388980" cy="46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1911D8-9058-4014-9D47-B4F35F589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28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2314F6-F71A-47B4-8E24-F3B411A1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47" y="681002"/>
            <a:ext cx="9607318" cy="47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88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A0ACA3-0509-4D1F-ACCF-52F288C87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29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2FC4C-40E1-4C1F-A81F-43A7EEE9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8" y="470135"/>
            <a:ext cx="6986728" cy="63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76B-E0BA-4EE8-9FF3-DBC4E0C4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6CB8CC-7592-4807-A784-1E7CEE3F9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주제선정과 목표</a:t>
            </a:r>
            <a:endParaRPr lang="en-US" altLang="ko-K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/>
              <a:t>BudL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사용된 알고리즘</a:t>
            </a:r>
            <a:endParaRPr lang="en-US" altLang="ko-K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구현 웹페이지</a:t>
            </a:r>
            <a:endParaRPr lang="en-US" altLang="ko-KR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보완할 부분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8370B6-604D-4183-A6BB-2FA41D14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3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3515A6-B3D5-4698-A499-325187F0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30</a:t>
            </a:fld>
            <a:endParaRPr 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B4ABEDE-539C-4CEE-B02F-8BEF90CE0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5" t="32549" r="15147" b="23399"/>
          <a:stretch/>
        </p:blipFill>
        <p:spPr>
          <a:xfrm>
            <a:off x="1030940" y="1667436"/>
            <a:ext cx="10686993" cy="42672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7590279-381D-49E1-87F2-789AB898915A}"/>
              </a:ext>
            </a:extLst>
          </p:cNvPr>
          <p:cNvSpPr txBox="1">
            <a:spLocks/>
          </p:cNvSpPr>
          <p:nvPr/>
        </p:nvSpPr>
        <p:spPr>
          <a:xfrm>
            <a:off x="921870" y="448089"/>
            <a:ext cx="5174130" cy="798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감정 분석 사전</a:t>
            </a:r>
            <a:endParaRPr lang="en-US" altLang="ko-KR" dirty="0">
              <a:latin typeface="Verdana Pro Black" panose="020B0604020202020204" pitchFamily="34" charset="0"/>
              <a:ea typeface="휴먼둥근헤드라인" panose="020305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034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7DF7DC-3234-46F1-B24F-749E7962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31</a:t>
            </a:fld>
            <a:endParaRPr 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A6792B6-5D07-436A-9F2E-BE94A084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8" t="35966" r="45984" b="30567"/>
          <a:stretch/>
        </p:blipFill>
        <p:spPr>
          <a:xfrm>
            <a:off x="1603933" y="1506072"/>
            <a:ext cx="6562914" cy="44997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FBDB85E-3E48-4C3C-81F2-6F391AD93569}"/>
              </a:ext>
            </a:extLst>
          </p:cNvPr>
          <p:cNvSpPr txBox="1">
            <a:spLocks/>
          </p:cNvSpPr>
          <p:nvPr/>
        </p:nvSpPr>
        <p:spPr>
          <a:xfrm>
            <a:off x="1074269" y="506432"/>
            <a:ext cx="6868459" cy="7621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데이터 속 감성 사전 단어 측정</a:t>
            </a:r>
            <a:endParaRPr lang="en-US" altLang="ko-KR" dirty="0">
              <a:latin typeface="Verdana Pro Black" panose="020B0604020202020204" pitchFamily="34" charset="0"/>
              <a:ea typeface="휴먼둥근헤드라인" panose="020305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265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7B020F-DA95-44A9-A72B-DED25831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32</a:t>
            </a:fld>
            <a:endParaRPr 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E41948-FBDB-42AE-BA43-9FFBA990A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32324" r="32668" b="10306"/>
          <a:stretch/>
        </p:blipFill>
        <p:spPr>
          <a:xfrm>
            <a:off x="3290047" y="1613648"/>
            <a:ext cx="6167718" cy="430066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DD8433C-951A-4AA8-8B02-7154C37CCC90}"/>
              </a:ext>
            </a:extLst>
          </p:cNvPr>
          <p:cNvSpPr txBox="1">
            <a:spLocks/>
          </p:cNvSpPr>
          <p:nvPr/>
        </p:nvSpPr>
        <p:spPr>
          <a:xfrm>
            <a:off x="1190811" y="414982"/>
            <a:ext cx="5997090" cy="8828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감정 분석 시각화</a:t>
            </a:r>
            <a:endParaRPr lang="en-US" altLang="ko-KR" dirty="0">
              <a:latin typeface="Verdana Pro Black" panose="020B0604020202020204" pitchFamily="34" charset="0"/>
              <a:ea typeface="휴먼둥근헤드라인" panose="020305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171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9EA8B-28BA-4F2A-B497-6A184E2DD0BD}"/>
              </a:ext>
            </a:extLst>
          </p:cNvPr>
          <p:cNvSpPr txBox="1"/>
          <p:nvPr/>
        </p:nvSpPr>
        <p:spPr>
          <a:xfrm>
            <a:off x="2106706" y="2492188"/>
            <a:ext cx="2287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/>
              <a:t>Q&amp;A</a:t>
            </a:r>
            <a:endParaRPr lang="ko-KR" altLang="en-US" sz="7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C94156-C48B-4491-A51C-B477E33C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1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76CD7-FE18-4D95-8469-CC75971A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 SDGs </a:t>
            </a:r>
            <a:r>
              <a:rPr lang="ko-KR" altLang="en-US" dirty="0"/>
              <a:t>지속 가능 개발 목표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19BDAA-3072-44AE-8870-5CE93CE64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294" y="1556683"/>
            <a:ext cx="6934643" cy="435133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81A26FD-5579-49F5-9B35-8458A769AC1A}"/>
              </a:ext>
            </a:extLst>
          </p:cNvPr>
          <p:cNvSpPr/>
          <p:nvPr/>
        </p:nvSpPr>
        <p:spPr>
          <a:xfrm>
            <a:off x="5844988" y="4572000"/>
            <a:ext cx="1093694" cy="98611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32038-CBCB-4B03-A072-9D4CBE6A6303}"/>
              </a:ext>
            </a:extLst>
          </p:cNvPr>
          <p:cNvSpPr txBox="1"/>
          <p:nvPr/>
        </p:nvSpPr>
        <p:spPr>
          <a:xfrm>
            <a:off x="838200" y="5665415"/>
            <a:ext cx="10887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Goal 16 : </a:t>
            </a:r>
            <a:r>
              <a:rPr lang="ko-KR" altLang="en-US" sz="2000" dirty="0"/>
              <a:t>평화적</a:t>
            </a:r>
            <a:r>
              <a:rPr lang="en-US" altLang="ko-KR" sz="2000" dirty="0"/>
              <a:t>, </a:t>
            </a:r>
            <a:r>
              <a:rPr lang="ko-KR" altLang="en-US" sz="2000" dirty="0"/>
              <a:t>포괄적 사회증진</a:t>
            </a:r>
            <a:r>
              <a:rPr lang="en-US" altLang="ko-KR" sz="2000" dirty="0"/>
              <a:t>, </a:t>
            </a:r>
            <a:r>
              <a:rPr lang="ko-KR" altLang="en-US" sz="2000" dirty="0"/>
              <a:t>모두가 접근가능 한 사법제도 제도와 포괄적 행정제도 확립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8B2A70-082A-4826-9F88-11FA5D1C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6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4F51169E-11A0-4387-9BC8-4287BDE163B9}"/>
              </a:ext>
            </a:extLst>
          </p:cNvPr>
          <p:cNvSpPr txBox="1">
            <a:spLocks/>
          </p:cNvSpPr>
          <p:nvPr/>
        </p:nvSpPr>
        <p:spPr>
          <a:xfrm>
            <a:off x="938313" y="373056"/>
            <a:ext cx="5452529" cy="687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BUDL?</a:t>
            </a:r>
            <a:endParaRPr lang="ko-KR" altLang="en-US" b="1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CB6860D-EC6B-4F8E-9211-3E4A0512854F}"/>
              </a:ext>
            </a:extLst>
          </p:cNvPr>
          <p:cNvSpPr txBox="1">
            <a:spLocks/>
          </p:cNvSpPr>
          <p:nvPr/>
        </p:nvSpPr>
        <p:spPr>
          <a:xfrm>
            <a:off x="4733370" y="1246616"/>
            <a:ext cx="6178666" cy="4126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9F7AC1C-E657-4C6C-A463-5AA9427D02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5" b="56211"/>
          <a:stretch/>
        </p:blipFill>
        <p:spPr>
          <a:xfrm>
            <a:off x="3398500" y="264969"/>
            <a:ext cx="3095156" cy="159155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05E6152-4932-4191-AF91-555C0971D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6" b="10796"/>
          <a:stretch/>
        </p:blipFill>
        <p:spPr>
          <a:xfrm>
            <a:off x="3449830" y="1856528"/>
            <a:ext cx="3088922" cy="481098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57432D3-B7D9-4893-B7CB-632210E2F335}"/>
              </a:ext>
            </a:extLst>
          </p:cNvPr>
          <p:cNvCxnSpPr>
            <a:cxnSpLocks/>
          </p:cNvCxnSpPr>
          <p:nvPr/>
        </p:nvCxnSpPr>
        <p:spPr>
          <a:xfrm>
            <a:off x="5383931" y="6040120"/>
            <a:ext cx="8847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DB1D76A-7990-49F4-B464-305510FE5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24" t="14222" r="39750" b="12555"/>
          <a:stretch/>
        </p:blipFill>
        <p:spPr>
          <a:xfrm>
            <a:off x="7584881" y="373056"/>
            <a:ext cx="3236963" cy="622233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DD85A0-8470-4D3A-9AF2-B8E2F3DDEEA2}"/>
              </a:ext>
            </a:extLst>
          </p:cNvPr>
          <p:cNvCxnSpPr>
            <a:cxnSpLocks/>
          </p:cNvCxnSpPr>
          <p:nvPr/>
        </p:nvCxnSpPr>
        <p:spPr>
          <a:xfrm>
            <a:off x="3484011" y="6192520"/>
            <a:ext cx="18999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A573914-2889-4A4C-9CD2-387A192770C1}"/>
              </a:ext>
            </a:extLst>
          </p:cNvPr>
          <p:cNvCxnSpPr>
            <a:cxnSpLocks/>
          </p:cNvCxnSpPr>
          <p:nvPr/>
        </p:nvCxnSpPr>
        <p:spPr>
          <a:xfrm>
            <a:off x="7751211" y="4607560"/>
            <a:ext cx="25103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A01A43-7414-44AB-86F4-B8F32458D64B}"/>
              </a:ext>
            </a:extLst>
          </p:cNvPr>
          <p:cNvSpPr txBox="1"/>
          <p:nvPr/>
        </p:nvSpPr>
        <p:spPr>
          <a:xfrm>
            <a:off x="992478" y="1168836"/>
            <a:ext cx="2454518" cy="3367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판결과 국민들의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처벌요구 형량 차이가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큰 것을 보고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이러한 현실과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이상의 차를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줄여주고자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BudL</a:t>
            </a:r>
            <a:r>
              <a:rPr lang="ko-KR" altLang="en-US" dirty="0"/>
              <a:t>을 만들게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ED4EF8-88B2-4C35-A7A4-C2CC23B1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E2B31-6140-4DA0-AD1C-22A859ADCBDB}"/>
              </a:ext>
            </a:extLst>
          </p:cNvPr>
          <p:cNvSpPr txBox="1"/>
          <p:nvPr/>
        </p:nvSpPr>
        <p:spPr>
          <a:xfrm>
            <a:off x="161364" y="460115"/>
            <a:ext cx="102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WHY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504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F51169E-11A0-4387-9BC8-4287BDE163B9}"/>
              </a:ext>
            </a:extLst>
          </p:cNvPr>
          <p:cNvSpPr txBox="1">
            <a:spLocks/>
          </p:cNvSpPr>
          <p:nvPr/>
        </p:nvSpPr>
        <p:spPr>
          <a:xfrm>
            <a:off x="938313" y="373056"/>
            <a:ext cx="5452529" cy="687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/>
              <a:t>BUDL</a:t>
            </a:r>
            <a:endParaRPr lang="ko-KR" altLang="en-US" b="1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CB6860D-EC6B-4F8E-9211-3E4A0512854F}"/>
              </a:ext>
            </a:extLst>
          </p:cNvPr>
          <p:cNvSpPr txBox="1">
            <a:spLocks/>
          </p:cNvSpPr>
          <p:nvPr/>
        </p:nvSpPr>
        <p:spPr>
          <a:xfrm>
            <a:off x="6029138" y="1262101"/>
            <a:ext cx="6178666" cy="4126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008A111-F995-4EED-93CC-9E4968982CF1}"/>
              </a:ext>
            </a:extLst>
          </p:cNvPr>
          <p:cNvSpPr txBox="1">
            <a:spLocks/>
          </p:cNvSpPr>
          <p:nvPr/>
        </p:nvSpPr>
        <p:spPr>
          <a:xfrm>
            <a:off x="6942199" y="2407820"/>
            <a:ext cx="6630917" cy="29809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highlight>
                  <a:srgbClr val="00FFFF"/>
                </a:highlight>
              </a:rPr>
              <a:t>BUD</a:t>
            </a:r>
            <a:r>
              <a:rPr lang="en-US" altLang="ko-KR" dirty="0" err="1"/>
              <a:t>dy</a:t>
            </a:r>
            <a:r>
              <a:rPr lang="en-US" altLang="ko-KR" dirty="0"/>
              <a:t> of </a:t>
            </a:r>
          </a:p>
          <a:p>
            <a:r>
              <a:rPr lang="en-US" altLang="ko-KR" dirty="0"/>
              <a:t>       </a:t>
            </a:r>
            <a:r>
              <a:rPr lang="en-US" altLang="ko-KR" dirty="0">
                <a:highlight>
                  <a:srgbClr val="00FFFF"/>
                </a:highlight>
              </a:rPr>
              <a:t>L</a:t>
            </a:r>
            <a:r>
              <a:rPr lang="en-US" altLang="ko-KR" dirty="0"/>
              <a:t>aw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77C7AC-A1B9-4897-88CE-BD25EC02D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6" t="17185" r="42250" b="22642"/>
          <a:stretch/>
        </p:blipFill>
        <p:spPr>
          <a:xfrm>
            <a:off x="1863460" y="2331313"/>
            <a:ext cx="3301791" cy="2688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68B2A1-C986-45BB-BA82-3F321DE8D6C2}"/>
              </a:ext>
            </a:extLst>
          </p:cNvPr>
          <p:cNvSpPr txBox="1"/>
          <p:nvPr/>
        </p:nvSpPr>
        <p:spPr>
          <a:xfrm>
            <a:off x="6942199" y="4263052"/>
            <a:ext cx="2947789" cy="769441"/>
          </a:xfrm>
          <a:prstGeom prst="rect">
            <a:avLst/>
          </a:prstGeom>
          <a:noFill/>
        </p:spPr>
        <p:txBody>
          <a:bodyPr wrap="square" rtlCol="0">
            <a:prstTxWarp prst="textDoubleWave1">
              <a:avLst/>
            </a:prstTxWarp>
            <a:spAutoFit/>
          </a:bodyPr>
          <a:lstStyle/>
          <a:p>
            <a:r>
              <a:rPr lang="en-US" altLang="ko-KR" sz="4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</a:t>
            </a:r>
            <a:r>
              <a:rPr lang="ko-KR" altLang="en-US" sz="4400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ㅂㄷㅂㄷ</a:t>
            </a:r>
            <a:r>
              <a:rPr lang="en-US" altLang="ko-KR" sz="4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8BE48-7D0A-4A04-8241-5C69CDE9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5A9A6B-68FE-4B85-B64B-20236F9A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7</a:t>
            </a:fld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FFEA804-3C0A-4B0C-B364-F70C8830EA69}"/>
              </a:ext>
            </a:extLst>
          </p:cNvPr>
          <p:cNvSpPr txBox="1">
            <a:spLocks/>
          </p:cNvSpPr>
          <p:nvPr/>
        </p:nvSpPr>
        <p:spPr>
          <a:xfrm>
            <a:off x="921870" y="448089"/>
            <a:ext cx="5673666" cy="798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진행 방향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8C45B30-740B-43F5-A4B8-0C1AB3029751}"/>
              </a:ext>
            </a:extLst>
          </p:cNvPr>
          <p:cNvSpPr txBox="1">
            <a:spLocks/>
          </p:cNvSpPr>
          <p:nvPr/>
        </p:nvSpPr>
        <p:spPr>
          <a:xfrm>
            <a:off x="1382062" y="2151122"/>
            <a:ext cx="8783916" cy="29399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판결문 직접 비교 </a:t>
            </a:r>
            <a:r>
              <a:rPr lang="en-US" altLang="ko-KR" sz="3200" dirty="0">
                <a:latin typeface="+mj-ea"/>
              </a:rPr>
              <a:t>-&gt; </a:t>
            </a:r>
            <a:r>
              <a:rPr lang="ko-KR" altLang="en-US" sz="3200" dirty="0">
                <a:latin typeface="+mj-ea"/>
              </a:rPr>
              <a:t>데이터 수집의 어려움</a:t>
            </a: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법무법인의 성공 사례를 통해 판결 정보 수집</a:t>
            </a: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공개된 판결 자료와 형량 비교</a:t>
            </a:r>
            <a:endParaRPr lang="en-US" altLang="ko-KR" sz="3200" dirty="0">
              <a:latin typeface="+mj-ea"/>
            </a:endParaRPr>
          </a:p>
          <a:p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10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3008A111-F995-4EED-93CC-9E4968982CF1}"/>
              </a:ext>
            </a:extLst>
          </p:cNvPr>
          <p:cNvSpPr txBox="1">
            <a:spLocks/>
          </p:cNvSpPr>
          <p:nvPr/>
        </p:nvSpPr>
        <p:spPr>
          <a:xfrm>
            <a:off x="921870" y="448089"/>
            <a:ext cx="5673666" cy="798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알고리즘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2A2447F-BAA0-4A79-B0A6-B36C520BCFDC}"/>
              </a:ext>
            </a:extLst>
          </p:cNvPr>
          <p:cNvSpPr txBox="1">
            <a:spLocks/>
          </p:cNvSpPr>
          <p:nvPr/>
        </p:nvSpPr>
        <p:spPr>
          <a:xfrm>
            <a:off x="1052854" y="1802992"/>
            <a:ext cx="10086291" cy="472331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특정 검색어 입력</a:t>
            </a: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검색된 기사와 댓글 </a:t>
            </a:r>
            <a:r>
              <a:rPr lang="ko-KR" altLang="en-US" sz="3200" dirty="0" err="1">
                <a:latin typeface="+mj-ea"/>
              </a:rPr>
              <a:t>크롤링</a:t>
            </a: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다른 사건과 형량 비교한 그래프 표시</a:t>
            </a: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댓글 감정 분석</a:t>
            </a: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감정분석데이터 시각적 자료 도출</a:t>
            </a: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웹사이트 구현</a:t>
            </a: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ko-KR" altLang="en-US" sz="3200" dirty="0">
                <a:latin typeface="+mj-ea"/>
              </a:rPr>
              <a:t>사용자의 판결 평점 매기기</a:t>
            </a:r>
            <a:endParaRPr lang="en-US" altLang="ko-KR" sz="3200" dirty="0">
              <a:latin typeface="+mj-ea"/>
            </a:endParaRP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endParaRPr lang="en-US" altLang="ko-KR" sz="32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8D0D7-10AB-4278-851B-AA01B8A8E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24416" t="17185" r="42250" b="22642"/>
          <a:stretch/>
        </p:blipFill>
        <p:spPr>
          <a:xfrm>
            <a:off x="9770718" y="4886325"/>
            <a:ext cx="2421282" cy="197167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3969DF-794C-4EC9-BE15-07AB3681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8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27817D-FC07-4582-9E70-85A582B2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318" y="1109543"/>
            <a:ext cx="1101360" cy="1386898"/>
          </a:xfrm>
          <a:prstGeom prst="rect">
            <a:avLst/>
          </a:prstGeom>
        </p:spPr>
      </p:pic>
      <p:pic>
        <p:nvPicPr>
          <p:cNvPr id="1026" name="Picture 2" descr="upload.wikimedia.org/wikipedia/commons/thumb/3/...">
            <a:extLst>
              <a:ext uri="{FF2B5EF4-FFF2-40B4-BE49-F238E27FC236}">
                <a16:creationId xmlns:a16="http://schemas.microsoft.com/office/drawing/2014/main" id="{B52F8FB9-F3D4-4532-817A-3D0839F47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269" y="5111070"/>
            <a:ext cx="2471457" cy="96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F6D1AE-DD32-41DB-A72A-240693B62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463" y="3005595"/>
            <a:ext cx="1285008" cy="1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6F1B1-ACAB-4FAD-B176-4847B8456F51}"/>
              </a:ext>
            </a:extLst>
          </p:cNvPr>
          <p:cNvSpPr txBox="1">
            <a:spLocks/>
          </p:cNvSpPr>
          <p:nvPr/>
        </p:nvSpPr>
        <p:spPr>
          <a:xfrm>
            <a:off x="921870" y="448089"/>
            <a:ext cx="5174130" cy="798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Verdana Pro Black" panose="020B0604020202020204" pitchFamily="34" charset="0"/>
                <a:ea typeface="휴먼둥근헤드라인" panose="02030504000101010101" pitchFamily="18" charset="-127"/>
              </a:rPr>
              <a:t>구현 예상도</a:t>
            </a:r>
            <a:endParaRPr lang="ko-KR" altLang="en-US" dirty="0"/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613C0EC2-92E5-4750-B8AB-93CFD8D50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8" r="1328" b="5138"/>
          <a:stretch/>
        </p:blipFill>
        <p:spPr>
          <a:xfrm>
            <a:off x="1847850" y="1597846"/>
            <a:ext cx="9582150" cy="468865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2DA25-0CD4-4A40-819D-1A2B126B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543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6112</TotalTime>
  <Words>244</Words>
  <Application>Microsoft Office PowerPoint</Application>
  <PresentationFormat>와이드스크린</PresentationFormat>
  <Paragraphs>103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굴림체</vt:lpstr>
      <vt:lpstr>궁서</vt:lpstr>
      <vt:lpstr>맑은 고딕</vt:lpstr>
      <vt:lpstr>바탕</vt:lpstr>
      <vt:lpstr>한컴산뜻돋움</vt:lpstr>
      <vt:lpstr>휴먼둥근헤드라인</vt:lpstr>
      <vt:lpstr>Arial</vt:lpstr>
      <vt:lpstr>Univers</vt:lpstr>
      <vt:lpstr>Verdana Pro Black</vt:lpstr>
      <vt:lpstr>Wingdings</vt:lpstr>
      <vt:lpstr>GradientVTI</vt:lpstr>
      <vt:lpstr>PowerPoint 프레젠테이션</vt:lpstr>
      <vt:lpstr>2반 2조</vt:lpstr>
      <vt:lpstr>개요</vt:lpstr>
      <vt:lpstr>UN SDGs 지속 가능 개발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Budl</dc:title>
  <dc:creator>Minseo Noh</dc:creator>
  <cp:lastModifiedBy>김도이</cp:lastModifiedBy>
  <cp:revision>26</cp:revision>
  <dcterms:created xsi:type="dcterms:W3CDTF">2020-06-23T03:07:00Z</dcterms:created>
  <dcterms:modified xsi:type="dcterms:W3CDTF">2020-07-29T07:27:20Z</dcterms:modified>
</cp:coreProperties>
</file>